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6"/>
  </p:notesMasterIdLst>
  <p:sldIdLst>
    <p:sldId id="366" r:id="rId3"/>
    <p:sldId id="307" r:id="rId4"/>
    <p:sldId id="367" r:id="rId5"/>
    <p:sldId id="258" r:id="rId6"/>
    <p:sldId id="343" r:id="rId7"/>
    <p:sldId id="368" r:id="rId8"/>
    <p:sldId id="339" r:id="rId9"/>
    <p:sldId id="369" r:id="rId10"/>
    <p:sldId id="335" r:id="rId11"/>
    <p:sldId id="338" r:id="rId12"/>
    <p:sldId id="337" r:id="rId13"/>
    <p:sldId id="363" r:id="rId14"/>
    <p:sldId id="362" r:id="rId15"/>
  </p:sldIdLst>
  <p:sldSz cx="24384000" cy="13716000"/>
  <p:notesSz cx="6858000" cy="9144000"/>
  <p:embeddedFontLst>
    <p:embeddedFont>
      <p:font typeface="Arial Rounded MT Bold" panose="020F0704030504030204" pitchFamily="34" charset="0"/>
      <p:regular r:id="rId17"/>
    </p:embeddedFont>
    <p:embeddedFont>
      <p:font typeface="Book Antiqua" panose="02040602050305030304" pitchFamily="18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Google Sans" panose="020B0604020202020204" charset="0"/>
      <p:regular r:id="rId31"/>
      <p:bold r:id="rId32"/>
      <p:italic r:id="rId33"/>
      <p:boldItalic r:id="rId34"/>
    </p:embeddedFon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bold r:id="rId40"/>
      <p:italic r:id="rId41"/>
      <p:boldItalic r:id="rId42"/>
    </p:embeddedFont>
    <p:embeddedFont>
      <p:font typeface="Roboto Mono" panose="020B0604020202020204" charset="0"/>
      <p:regular r:id="rId43"/>
      <p:bold r:id="rId44"/>
      <p:italic r:id="rId45"/>
      <p:bold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 - Rishabh gupta" id="{B6420584-6151-4AB1-A6C9-05F1F207CC92}">
          <p14:sldIdLst>
            <p14:sldId id="366"/>
            <p14:sldId id="307"/>
            <p14:sldId id="367"/>
            <p14:sldId id="258"/>
            <p14:sldId id="343"/>
            <p14:sldId id="368"/>
            <p14:sldId id="339"/>
            <p14:sldId id="369"/>
            <p14:sldId id="335"/>
            <p14:sldId id="338"/>
            <p14:sldId id="337"/>
            <p14:sldId id="363"/>
            <p14:sldId id="362"/>
          </p14:sldIdLst>
        </p14:section>
        <p14:section name="Quiz 1" id="{019BFA7D-C712-4728-BF8D-170E3C16B75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441"/>
    <a:srgbClr val="BDD848"/>
    <a:srgbClr val="49D7B2"/>
    <a:srgbClr val="0D5CB3"/>
    <a:srgbClr val="AB25AB"/>
    <a:srgbClr val="4D0DDD"/>
    <a:srgbClr val="E94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7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font" Target="fonts/font34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font" Target="fonts/font37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3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54" Type="http://schemas.openxmlformats.org/officeDocument/2006/relationships/font" Target="fonts/font3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font" Target="fonts/font33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font" Target="fonts/font3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224b063f4_0_15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1">
              <a:solidFill>
                <a:srgbClr val="404040"/>
              </a:solidFill>
              <a:highlight>
                <a:srgbClr val="FFFFFF"/>
              </a:highlight>
              <a:latin typeface="Verdana"/>
              <a:ea typeface="Verdana"/>
            </a:endParaRPr>
          </a:p>
        </p:txBody>
      </p:sp>
      <p:sp>
        <p:nvSpPr>
          <p:cNvPr id="116" name="Google Shape;116;gf224b063f4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52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d4ac5bf46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23" name="Google Shape;123;gbd4ac5bf4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e51346db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42e51346d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e51346db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42e51346d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5042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e51346db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42e51346d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71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Blue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82" r:id="rId8"/>
    <p:sldLayoutId id="2147483683" r:id="rId9"/>
    <p:sldLayoutId id="2147483684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56" r:id="rId8"/>
    <p:sldLayoutId id="2147483657" r:id="rId9"/>
    <p:sldLayoutId id="2147483658" r:id="rId10"/>
    <p:sldLayoutId id="214748368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git-tutorial/what-is-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-scm.com/download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3721727" y="6157848"/>
            <a:ext cx="18871200" cy="1400303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900" b="1" i="1" dirty="0">
                <a:solidFill>
                  <a:srgbClr val="B45F06"/>
                </a:solidFill>
              </a:rPr>
              <a:t>Introduction to Git and GitHub</a:t>
            </a:r>
            <a:endParaRPr sz="5900" b="1" i="1" dirty="0">
              <a:solidFill>
                <a:srgbClr val="B45F0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AA332-79D0-B0F7-E981-67D823B171F8}"/>
              </a:ext>
            </a:extLst>
          </p:cNvPr>
          <p:cNvSpPr txBox="1"/>
          <p:nvPr/>
        </p:nvSpPr>
        <p:spPr>
          <a:xfrm>
            <a:off x="2348345" y="4556941"/>
            <a:ext cx="144641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i="1" dirty="0">
                <a:solidFill>
                  <a:schemeClr val="tx2">
                    <a:lumMod val="10000"/>
                  </a:schemeClr>
                </a:solidFill>
                <a:latin typeface="Google Sans" panose="020B0604020202020204" charset="0"/>
              </a:rPr>
              <a:t>Initiating </a:t>
            </a:r>
            <a:r>
              <a:rPr lang="en-IN" sz="6600" b="1" i="1" dirty="0" err="1">
                <a:solidFill>
                  <a:srgbClr val="F1E441"/>
                </a:solidFill>
                <a:latin typeface="Google Sans" panose="020B0604020202020204" charset="0"/>
              </a:rPr>
              <a:t>H</a:t>
            </a:r>
            <a:r>
              <a:rPr lang="en-IN" sz="6600" b="1" i="1" dirty="0" err="1">
                <a:solidFill>
                  <a:srgbClr val="BDD848"/>
                </a:solidFill>
                <a:latin typeface="Google Sans" panose="020B0604020202020204" charset="0"/>
              </a:rPr>
              <a:t>a</a:t>
            </a:r>
            <a:r>
              <a:rPr lang="en-IN" sz="6600" b="1" i="1" dirty="0" err="1">
                <a:solidFill>
                  <a:srgbClr val="49D7B2"/>
                </a:solidFill>
                <a:latin typeface="Google Sans" panose="020B0604020202020204" charset="0"/>
              </a:rPr>
              <a:t>c</a:t>
            </a:r>
            <a:r>
              <a:rPr lang="en-IN" sz="6600" b="1" i="1" dirty="0" err="1">
                <a:solidFill>
                  <a:srgbClr val="00B0F0"/>
                </a:solidFill>
                <a:latin typeface="Google Sans" panose="020B0604020202020204" charset="0"/>
              </a:rPr>
              <a:t>k</a:t>
            </a:r>
            <a:r>
              <a:rPr lang="en-IN" sz="6600" b="1" i="1" dirty="0" err="1">
                <a:solidFill>
                  <a:srgbClr val="0D5CB3"/>
                </a:solidFill>
                <a:latin typeface="Google Sans" panose="020B0604020202020204" charset="0"/>
              </a:rPr>
              <a:t>tob</a:t>
            </a:r>
            <a:r>
              <a:rPr lang="en-IN" sz="6600" b="1" i="1" dirty="0" err="1">
                <a:solidFill>
                  <a:srgbClr val="4D0DDD"/>
                </a:solidFill>
                <a:latin typeface="Google Sans" panose="020B0604020202020204" charset="0"/>
              </a:rPr>
              <a:t>er</a:t>
            </a:r>
            <a:r>
              <a:rPr lang="en-IN" sz="6600" b="1" i="1" dirty="0" err="1">
                <a:solidFill>
                  <a:srgbClr val="7030A0"/>
                </a:solidFill>
                <a:latin typeface="Google Sans" panose="020B0604020202020204" charset="0"/>
              </a:rPr>
              <a:t>Fe</a:t>
            </a:r>
            <a:r>
              <a:rPr lang="en-IN" sz="6600" b="1" i="1" dirty="0" err="1">
                <a:solidFill>
                  <a:srgbClr val="AB25AB"/>
                </a:solidFill>
                <a:latin typeface="Google Sans" panose="020B0604020202020204" charset="0"/>
              </a:rPr>
              <a:t>st</a:t>
            </a:r>
            <a:r>
              <a:rPr lang="en-IN" sz="6600" b="1" i="1" dirty="0">
                <a:solidFill>
                  <a:srgbClr val="7030A0"/>
                </a:solidFill>
                <a:latin typeface="Google Sans" panose="020B0604020202020204" charset="0"/>
              </a:rPr>
              <a:t> </a:t>
            </a:r>
            <a:r>
              <a:rPr lang="en-IN" sz="6600" b="1" i="1" dirty="0">
                <a:solidFill>
                  <a:schemeClr val="tx1">
                    <a:lumMod val="50000"/>
                  </a:schemeClr>
                </a:solidFill>
                <a:latin typeface="Google Sans" panose="020B0604020202020204" charset="0"/>
              </a:rPr>
              <a:t>:</a:t>
            </a:r>
            <a:endParaRPr lang="en-IN" sz="6600" b="1" i="1" dirty="0">
              <a:solidFill>
                <a:srgbClr val="7030A0"/>
              </a:solidFill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2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7501A6F-BF40-41D2-B1F8-5837F4B6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03" y="-83445"/>
            <a:ext cx="24444103" cy="13799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684B6A-D8C6-B007-E613-488926A9AFDA}"/>
              </a:ext>
            </a:extLst>
          </p:cNvPr>
          <p:cNvSpPr txBox="1"/>
          <p:nvPr/>
        </p:nvSpPr>
        <p:spPr>
          <a:xfrm>
            <a:off x="4966854" y="1101436"/>
            <a:ext cx="13050982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1500" b="1" i="1" dirty="0">
                <a:solidFill>
                  <a:schemeClr val="tx1">
                    <a:lumMod val="50000"/>
                  </a:schemeClr>
                </a:solidFill>
                <a:latin typeface="Book Antiqua" panose="02040602050305030304" pitchFamily="18" charset="0"/>
              </a:rPr>
              <a:t>Explore by Yourself</a:t>
            </a:r>
            <a:endParaRPr lang="en-IN" sz="6000" b="1" i="1" dirty="0">
              <a:solidFill>
                <a:schemeClr val="tx1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5ACFD-2544-6DD9-ADE0-1ECA94217130}"/>
              </a:ext>
            </a:extLst>
          </p:cNvPr>
          <p:cNvSpPr txBox="1"/>
          <p:nvPr/>
        </p:nvSpPr>
        <p:spPr>
          <a:xfrm>
            <a:off x="6629400" y="4186109"/>
            <a:ext cx="1209501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6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⬤</a:t>
            </a:r>
            <a:r>
              <a:rPr lang="en-IN" sz="4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 GitHub Student Developer Pack</a:t>
            </a:r>
          </a:p>
          <a:p>
            <a:pPr>
              <a:lnSpc>
                <a:spcPct val="150000"/>
              </a:lnSpc>
            </a:pPr>
            <a:r>
              <a:rPr lang="en-IN" sz="36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⬤</a:t>
            </a:r>
            <a:r>
              <a:rPr lang="en-IN" sz="4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 GitHub Education</a:t>
            </a:r>
          </a:p>
          <a:p>
            <a:pPr>
              <a:lnSpc>
                <a:spcPct val="150000"/>
              </a:lnSpc>
            </a:pPr>
            <a:r>
              <a:rPr lang="en-IN" sz="36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⬤</a:t>
            </a:r>
            <a:r>
              <a:rPr lang="en-IN" sz="4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 learngitbranching.js.org</a:t>
            </a:r>
          </a:p>
          <a:p>
            <a:pPr>
              <a:lnSpc>
                <a:spcPct val="150000"/>
              </a:lnSpc>
            </a:pPr>
            <a:r>
              <a:rPr lang="en-IN" sz="36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⬤</a:t>
            </a:r>
            <a:r>
              <a:rPr lang="en-IN" sz="4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 Hacktoberfest.com</a:t>
            </a:r>
          </a:p>
          <a:p>
            <a:pPr>
              <a:lnSpc>
                <a:spcPct val="150000"/>
              </a:lnSpc>
            </a:pPr>
            <a:endParaRPr lang="en-IN" sz="4400" b="0" i="0" dirty="0">
              <a:solidFill>
                <a:srgbClr val="373637"/>
              </a:solidFill>
              <a:effectLst/>
              <a:latin typeface="Source Sans Pro" panose="020B0503030403020204" pitchFamily="34" charset="0"/>
            </a:endParaRPr>
          </a:p>
          <a:p>
            <a:endParaRPr lang="en-IN" sz="4400" b="0" i="0" dirty="0">
              <a:solidFill>
                <a:srgbClr val="373637"/>
              </a:solidFill>
              <a:effectLst/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17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89BEA010-58EE-414B-894E-EEB070EF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56" y="4322314"/>
            <a:ext cx="16439908" cy="35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8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8628021" y="9880479"/>
            <a:ext cx="4384379" cy="15217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085273" y="2830634"/>
            <a:ext cx="16213457" cy="8054733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38842" y="7596874"/>
            <a:ext cx="3504308" cy="351437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545159" y="4741635"/>
            <a:ext cx="11293684" cy="4240265"/>
            <a:chOff x="0" y="0"/>
            <a:chExt cx="11293684" cy="424026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293684" cy="2828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9300">
                  <a:solidFill>
                    <a:srgbClr val="0E2C4B"/>
                  </a:solidFill>
                  <a:latin typeface="Muli Bold Bold"/>
                </a:rPr>
                <a:t>Do you have any </a:t>
              </a:r>
              <a:r>
                <a:rPr lang="en-US" sz="9300">
                  <a:solidFill>
                    <a:srgbClr val="F36825"/>
                  </a:solidFill>
                  <a:latin typeface="Muli Bold Bold"/>
                </a:rPr>
                <a:t>questions</a:t>
              </a:r>
              <a:r>
                <a:rPr lang="en-US" sz="9300">
                  <a:solidFill>
                    <a:srgbClr val="0E2C4B"/>
                  </a:solidFill>
                  <a:latin typeface="Muli Bold Bold"/>
                </a:rPr>
                <a:t>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52951"/>
              <a:ext cx="1129368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200">
                  <a:solidFill>
                    <a:srgbClr val="0E2C4B"/>
                  </a:solidFill>
                  <a:latin typeface="Muli Regular Bold"/>
                </a:rPr>
                <a:t>We are here to clear all your doubts!!!</a:t>
              </a:r>
              <a:endParaRPr 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3293389" y="3712703"/>
            <a:ext cx="2964511" cy="10289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0348098">
            <a:off x="3063036" y="2565690"/>
            <a:ext cx="3927081" cy="152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224B52-E1EC-44F8-A7B7-7AD55A859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1" y="-111649"/>
            <a:ext cx="24388762" cy="138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2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7A4671-047B-4B24-AC86-801A063CC7ED}"/>
              </a:ext>
            </a:extLst>
          </p:cNvPr>
          <p:cNvSpPr txBox="1"/>
          <p:nvPr/>
        </p:nvSpPr>
        <p:spPr>
          <a:xfrm>
            <a:off x="7841984" y="4077851"/>
            <a:ext cx="5918516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5400" b="1" i="1" dirty="0">
                <a:solidFill>
                  <a:srgbClr val="B45F06"/>
                </a:solidFill>
              </a:rPr>
              <a:t>About Speakers</a:t>
            </a: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30795-84DC-9242-E8F0-7A1F1CE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24" y="5297416"/>
            <a:ext cx="3205595" cy="3205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F2C70-6F68-6DA2-3153-0E1543D9101A}"/>
              </a:ext>
            </a:extLst>
          </p:cNvPr>
          <p:cNvSpPr txBox="1"/>
          <p:nvPr/>
        </p:nvSpPr>
        <p:spPr>
          <a:xfrm>
            <a:off x="3317479" y="8506261"/>
            <a:ext cx="5918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chemeClr val="bg2">
                    <a:lumMod val="75000"/>
                  </a:schemeClr>
                </a:solidFill>
              </a:rPr>
              <a:t>Aman Singh Kushwaha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37F2-730B-C901-75F1-6C6555E484DD}"/>
              </a:ext>
            </a:extLst>
          </p:cNvPr>
          <p:cNvSpPr txBox="1"/>
          <p:nvPr/>
        </p:nvSpPr>
        <p:spPr>
          <a:xfrm>
            <a:off x="2337689" y="9214147"/>
            <a:ext cx="7439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UIT-RGPV Bhopal, IT 2yr</a:t>
            </a:r>
          </a:p>
          <a:p>
            <a:pPr algn="ctr"/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GDSC Buddy, </a:t>
            </a:r>
            <a:r>
              <a:rPr lang="en-IN" sz="3200" dirty="0" err="1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OpenSource</a:t>
            </a:r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 Enthusiast</a:t>
            </a:r>
            <a:endParaRPr lang="en-IN" sz="3600" dirty="0">
              <a:solidFill>
                <a:schemeClr val="tx1">
                  <a:lumMod val="75000"/>
                </a:schemeClr>
              </a:solidFill>
              <a:latin typeface="Google Sans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0010B-6503-C0D9-D20E-59903847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717" y="5297415"/>
            <a:ext cx="3205596" cy="320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FCD3E2-753B-E540-B574-9D8606EC97F7}"/>
              </a:ext>
            </a:extLst>
          </p:cNvPr>
          <p:cNvSpPr txBox="1"/>
          <p:nvPr/>
        </p:nvSpPr>
        <p:spPr>
          <a:xfrm>
            <a:off x="12192000" y="8506261"/>
            <a:ext cx="6301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>
                <a:solidFill>
                  <a:schemeClr val="bg2">
                    <a:lumMod val="75000"/>
                  </a:schemeClr>
                </a:solidFill>
              </a:rPr>
              <a:t>Aryan Singh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38510-1434-0C8C-D890-34FB832329FB}"/>
              </a:ext>
            </a:extLst>
          </p:cNvPr>
          <p:cNvSpPr txBox="1"/>
          <p:nvPr/>
        </p:nvSpPr>
        <p:spPr>
          <a:xfrm>
            <a:off x="11205914" y="9176484"/>
            <a:ext cx="79341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UIT-RGPV Bhopal, CSE 2yr</a:t>
            </a:r>
          </a:p>
          <a:p>
            <a:pPr algn="ctr"/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Core Team @GDSC UITRGPV, </a:t>
            </a:r>
          </a:p>
          <a:p>
            <a:pPr algn="ctr"/>
            <a:r>
              <a:rPr lang="en-IN" sz="3200" dirty="0" err="1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GoLang</a:t>
            </a:r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 Developer</a:t>
            </a:r>
            <a:endParaRPr lang="en-IN" sz="3600" dirty="0">
              <a:solidFill>
                <a:schemeClr val="tx1">
                  <a:lumMod val="75000"/>
                </a:schemeClr>
              </a:solidFill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0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CE37FC-541F-B50C-DB0D-F0F84F59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08" y="852054"/>
            <a:ext cx="22493953" cy="1107671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87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2279069" y="1424848"/>
            <a:ext cx="14310600" cy="172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C0791B"/>
                </a:solidFill>
              </a:rPr>
              <a:t>WHAT IS Opensource??</a:t>
            </a:r>
            <a:endParaRPr sz="8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F5725-C6F6-4CA1-D7F2-A38C7522BC87}"/>
              </a:ext>
            </a:extLst>
          </p:cNvPr>
          <p:cNvSpPr txBox="1"/>
          <p:nvPr/>
        </p:nvSpPr>
        <p:spPr>
          <a:xfrm>
            <a:off x="2279069" y="4031674"/>
            <a:ext cx="157734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rial Rounded MT Bold" panose="020F0704030504030204" pitchFamily="34" charset="0"/>
              </a:rPr>
              <a:t> </a:t>
            </a:r>
            <a:r>
              <a:rPr lang="en-IN" sz="54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Project:</a:t>
            </a:r>
          </a:p>
          <a:p>
            <a:pPr marL="457200"/>
            <a:r>
              <a:rPr lang="en-IN" sz="40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	A product whose source code is freely available for all, anyone around the world can make changes </a:t>
            </a:r>
            <a:r>
              <a:rPr lang="en-IN" sz="4000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revelent</a:t>
            </a:r>
            <a:r>
              <a:rPr lang="en-IN" sz="40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 to it.</a:t>
            </a:r>
          </a:p>
          <a:p>
            <a:endParaRPr lang="en-IN" sz="4000" dirty="0">
              <a:solidFill>
                <a:schemeClr val="tx2">
                  <a:lumMod val="2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IN" sz="4000" dirty="0">
              <a:solidFill>
                <a:schemeClr val="tx2">
                  <a:lumMod val="2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IN" sz="4000" dirty="0">
              <a:solidFill>
                <a:schemeClr val="tx2">
                  <a:lumMod val="2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IN" sz="4000" dirty="0">
              <a:solidFill>
                <a:schemeClr val="tx2">
                  <a:lumMod val="2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sz="44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IN" sz="54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Contribution:</a:t>
            </a:r>
          </a:p>
          <a:p>
            <a:pPr marL="457200"/>
            <a:r>
              <a:rPr lang="en-IN" sz="40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	When you make changes which can be code or non-code by raising </a:t>
            </a:r>
            <a:r>
              <a:rPr lang="en-IN" sz="4000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revelent</a:t>
            </a:r>
            <a:r>
              <a:rPr lang="en-IN" sz="40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 issue, your changes got merged</a:t>
            </a:r>
            <a:endParaRPr lang="en-IN" dirty="0"/>
          </a:p>
        </p:txBody>
      </p:sp>
      <p:pic>
        <p:nvPicPr>
          <p:cNvPr id="1026" name="Picture 2" descr="10 Best Open Source Projects To Collaborate In | by Matteo Possamai |  JavaScript in Plain English">
            <a:extLst>
              <a:ext uri="{FF2B5EF4-FFF2-40B4-BE49-F238E27FC236}">
                <a16:creationId xmlns:a16="http://schemas.microsoft.com/office/drawing/2014/main" id="{1F3A0C7B-BB41-7971-3AEE-0C778EE3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9192">
            <a:off x="12626782" y="3521343"/>
            <a:ext cx="1020661" cy="102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DE354D-CD76-0612-9C09-814E94A12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981" y="6563386"/>
            <a:ext cx="1318593" cy="1318593"/>
          </a:xfrm>
          <a:prstGeom prst="rect">
            <a:avLst/>
          </a:prstGeom>
        </p:spPr>
      </p:pic>
      <p:pic>
        <p:nvPicPr>
          <p:cNvPr id="1030" name="Picture 6" descr="Linux logo PNG">
            <a:extLst>
              <a:ext uri="{FF2B5EF4-FFF2-40B4-BE49-F238E27FC236}">
                <a16:creationId xmlns:a16="http://schemas.microsoft.com/office/drawing/2014/main" id="{7A90E086-8E11-1BEE-785D-0D3D46DB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9618">
            <a:off x="1099117" y="5349957"/>
            <a:ext cx="1276648" cy="154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buntu logo">
            <a:extLst>
              <a:ext uri="{FF2B5EF4-FFF2-40B4-BE49-F238E27FC236}">
                <a16:creationId xmlns:a16="http://schemas.microsoft.com/office/drawing/2014/main" id="{312DB9CF-8FE0-CCFB-6E68-B2440E90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4889">
            <a:off x="9077772" y="6529892"/>
            <a:ext cx="1307412" cy="13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refox-logo | Mozilla Add-ons Community Blog">
            <a:extLst>
              <a:ext uri="{FF2B5EF4-FFF2-40B4-BE49-F238E27FC236}">
                <a16:creationId xmlns:a16="http://schemas.microsoft.com/office/drawing/2014/main" id="{1D88A47C-13FD-14FA-B2E4-FD83F92D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4750">
            <a:off x="17209142" y="4033420"/>
            <a:ext cx="1517639" cy="15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3CFB1-0BDB-586F-E508-912067DAA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0973" y="10777408"/>
            <a:ext cx="5917040" cy="2864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05789-EBBA-0098-0091-342992F82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57820" y="10710425"/>
            <a:ext cx="5917040" cy="28086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1938911" y="1938980"/>
            <a:ext cx="16318130" cy="150802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/>
              <a:t>What is Version Control Systems(VCS)</a:t>
            </a:r>
          </a:p>
        </p:txBody>
      </p:sp>
      <p:sp>
        <p:nvSpPr>
          <p:cNvPr id="138" name="Google Shape;138;p30"/>
          <p:cNvSpPr txBox="1"/>
          <p:nvPr/>
        </p:nvSpPr>
        <p:spPr>
          <a:xfrm>
            <a:off x="2749525" y="6004700"/>
            <a:ext cx="31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1BB4CB87-4996-461F-8F90-BD5704A1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357" y="3921377"/>
            <a:ext cx="2027678" cy="2935378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0D3413-5E7F-F0FD-CC27-537001D0FB50}"/>
              </a:ext>
            </a:extLst>
          </p:cNvPr>
          <p:cNvSpPr txBox="1"/>
          <p:nvPr/>
        </p:nvSpPr>
        <p:spPr>
          <a:xfrm>
            <a:off x="5423367" y="4002247"/>
            <a:ext cx="130308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When 1000+ people are contributing to same project how does Project’s Version is managed and shared simultaneously ?</a:t>
            </a:r>
          </a:p>
          <a:p>
            <a:endParaRPr lang="en-IN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How can we keep records of changes in our project which made  1000+ peoples ?</a:t>
            </a:r>
            <a:endParaRPr lang="en-IN" sz="3600" dirty="0">
              <a:latin typeface="+mn-lt"/>
            </a:endParaRPr>
          </a:p>
          <a:p>
            <a:endParaRPr lang="en-IN" sz="40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B2CCA-6818-363B-9AF7-F835203A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2" y="6588316"/>
            <a:ext cx="12382638" cy="6899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287A0-AA1B-4213-D33F-0590F90F52A7}"/>
              </a:ext>
            </a:extLst>
          </p:cNvPr>
          <p:cNvSpPr txBox="1"/>
          <p:nvPr/>
        </p:nvSpPr>
        <p:spPr>
          <a:xfrm>
            <a:off x="12233563" y="8066889"/>
            <a:ext cx="650470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Google Sans" panose="020B0604020202020204" charset="0"/>
              </a:rPr>
              <a:t>Here VCS comes to help</a:t>
            </a:r>
          </a:p>
          <a:p>
            <a:endParaRPr lang="en-IN" sz="4000" dirty="0">
              <a:latin typeface="Google Sans" panose="020B0604020202020204" charset="0"/>
            </a:endParaRPr>
          </a:p>
          <a:p>
            <a:r>
              <a:rPr lang="en-IN" sz="3600" dirty="0">
                <a:latin typeface="Google Sans" panose="020B0604020202020204" charset="0"/>
              </a:rPr>
              <a:t>Some Examples:</a:t>
            </a:r>
          </a:p>
          <a:p>
            <a:endParaRPr lang="en-IN" sz="3600" dirty="0">
              <a:latin typeface="Google Sans" panose="020B0604020202020204" charset="0"/>
            </a:endParaRPr>
          </a:p>
          <a:p>
            <a:r>
              <a:rPr lang="en-IN" sz="3600" dirty="0">
                <a:latin typeface="Google Sans" panose="020B0604020202020204" charset="0"/>
              </a:rPr>
              <a:t>Git , GitLab, </a:t>
            </a:r>
            <a:r>
              <a:rPr lang="en-IN" sz="3600" dirty="0" err="1">
                <a:latin typeface="Google Sans" panose="020B0604020202020204" charset="0"/>
              </a:rPr>
              <a:t>BitBucket</a:t>
            </a:r>
            <a:endParaRPr lang="en-IN" sz="3600" dirty="0">
              <a:latin typeface="Google Sans" panose="020B0604020202020204" charset="0"/>
            </a:endParaRPr>
          </a:p>
          <a:p>
            <a:endParaRPr lang="en-IN" sz="4000" dirty="0"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56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1938911" y="1938980"/>
            <a:ext cx="16318130" cy="150802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/>
              <a:t>What is Git an GitHub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6430E-3E6A-D2D4-8197-00E5D8A40669}"/>
              </a:ext>
            </a:extLst>
          </p:cNvPr>
          <p:cNvSpPr txBox="1"/>
          <p:nvPr/>
        </p:nvSpPr>
        <p:spPr>
          <a:xfrm>
            <a:off x="2533394" y="4073235"/>
            <a:ext cx="155467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Font typeface="Wingdings" panose="05000000000000000000" pitchFamily="2" charset="2"/>
              <a:buNone/>
            </a:pPr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lang="en-US" sz="3600" dirty="0"/>
              <a:t> is a version control system for tracking changes in computer files and is used to help coordinate work among several people on a project while tracking progress over time. In other words, it’s a tool that facilitates source code management in software development.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en-US" sz="36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en-US" sz="3600" dirty="0"/>
              <a:t>It provides Git Bash which is a CLI used to run git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96162-FF79-6B4C-CBC5-6EF1DFFD94CB}"/>
              </a:ext>
            </a:extLst>
          </p:cNvPr>
          <p:cNvSpPr txBox="1"/>
          <p:nvPr/>
        </p:nvSpPr>
        <p:spPr>
          <a:xfrm>
            <a:off x="2784764" y="8666018"/>
            <a:ext cx="1577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err="1">
                <a:latin typeface="+mn-lt"/>
              </a:rPr>
              <a:t>Github</a:t>
            </a:r>
            <a:r>
              <a:rPr lang="en-IN" sz="4000" dirty="0">
                <a:latin typeface="+mn-lt"/>
              </a:rPr>
              <a:t> is VCS and cloud based hosting service which helps to store and share code across world</a:t>
            </a:r>
          </a:p>
        </p:txBody>
      </p:sp>
    </p:spTree>
    <p:extLst>
      <p:ext uri="{BB962C8B-B14F-4D97-AF65-F5344CB8AC3E}">
        <p14:creationId xmlns:p14="http://schemas.microsoft.com/office/powerpoint/2010/main" val="366111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15164" y="1371600"/>
            <a:ext cx="12313913" cy="109728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6499164" y="3062659"/>
            <a:ext cx="1100667" cy="1100667"/>
            <a:chOff x="0" y="0"/>
            <a:chExt cx="1100667" cy="110066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312943" y="-43222"/>
            <a:ext cx="11194432" cy="2432072"/>
            <a:chOff x="0" y="-4036566"/>
            <a:chExt cx="8694750" cy="4647263"/>
          </a:xfrm>
        </p:grpSpPr>
        <p:sp>
          <p:nvSpPr>
            <p:cNvPr id="13" name="TextBox 13"/>
            <p:cNvSpPr txBox="1"/>
            <p:nvPr/>
          </p:nvSpPr>
          <p:spPr>
            <a:xfrm>
              <a:off x="244953" y="-4036566"/>
              <a:ext cx="8449797" cy="3966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000"/>
                </a:lnSpc>
              </a:pPr>
              <a:r>
                <a:rPr lang="en-US" sz="8000" dirty="0">
                  <a:solidFill>
                    <a:srgbClr val="0E2C4B"/>
                  </a:solidFill>
                  <a:latin typeface="Muli Bold Bold"/>
                </a:rPr>
                <a:t>Setting up Git and GitHub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684345" cy="658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73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AB78BAC-F849-9F36-ED9A-E518ACCA37DE}"/>
              </a:ext>
            </a:extLst>
          </p:cNvPr>
          <p:cNvSpPr txBox="1"/>
          <p:nvPr/>
        </p:nvSpPr>
        <p:spPr>
          <a:xfrm>
            <a:off x="754926" y="2203148"/>
            <a:ext cx="12167478" cy="1098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IN" sz="4400" b="1" dirty="0">
                <a:latin typeface="Century Gothic" panose="020B0502020202020204" pitchFamily="34" charset="0"/>
              </a:rPr>
              <a:t>Install Git</a:t>
            </a:r>
          </a:p>
          <a:p>
            <a:r>
              <a:rPr lang="en-IN" sz="4000" dirty="0"/>
              <a:t>	</a:t>
            </a:r>
            <a:r>
              <a:rPr lang="en-IN" sz="4000" dirty="0">
                <a:hlinkClick r:id="rId4"/>
              </a:rPr>
              <a:t>https://git-scm.com/downloads</a:t>
            </a:r>
            <a:endParaRPr lang="en-IN" sz="4000" dirty="0"/>
          </a:p>
          <a:p>
            <a:endParaRPr lang="en-IN" sz="4000" dirty="0"/>
          </a:p>
          <a:p>
            <a:r>
              <a:rPr lang="en-IN" sz="4400" b="1" dirty="0">
                <a:latin typeface="Century Gothic" panose="020B0502020202020204" pitchFamily="34" charset="0"/>
              </a:rPr>
              <a:t>2. Make GitHub account</a:t>
            </a:r>
          </a:p>
          <a:p>
            <a:endParaRPr lang="en-IN" sz="4400" b="1" dirty="0">
              <a:latin typeface="Century Gothic" panose="020B0502020202020204" pitchFamily="34" charset="0"/>
            </a:endParaRPr>
          </a:p>
          <a:p>
            <a:r>
              <a:rPr lang="en-IN" sz="4400" b="1" dirty="0">
                <a:latin typeface="Century Gothic" panose="020B0502020202020204" pitchFamily="34" charset="0"/>
              </a:rPr>
              <a:t>3. Open Git Bash (After installing Git)</a:t>
            </a:r>
          </a:p>
          <a:p>
            <a:endParaRPr lang="en-IN" sz="4400" b="1" dirty="0">
              <a:latin typeface="Century Gothic" panose="020B0502020202020204" pitchFamily="34" charset="0"/>
            </a:endParaRPr>
          </a:p>
          <a:p>
            <a:r>
              <a:rPr lang="en-IN" sz="4400" b="1" dirty="0">
                <a:latin typeface="Century Gothic" panose="020B0502020202020204" pitchFamily="34" charset="0"/>
              </a:rPr>
              <a:t>4. Run Command</a:t>
            </a:r>
          </a:p>
          <a:p>
            <a:r>
              <a:rPr lang="en-IN" sz="4400" b="1" dirty="0">
                <a:latin typeface="Century Gothic" panose="020B0502020202020204" pitchFamily="34" charset="0"/>
              </a:rPr>
              <a:t>	</a:t>
            </a:r>
            <a:r>
              <a:rPr lang="en-IN" sz="4000" dirty="0">
                <a:latin typeface="+mn-lt"/>
              </a:rPr>
              <a:t>git config --</a:t>
            </a:r>
            <a:r>
              <a:rPr lang="en-IN" sz="4000" dirty="0" err="1">
                <a:latin typeface="+mn-lt"/>
              </a:rPr>
              <a:t>gloabal</a:t>
            </a:r>
            <a:r>
              <a:rPr lang="en-IN" sz="4000" dirty="0">
                <a:latin typeface="+mn-lt"/>
              </a:rPr>
              <a:t> user.name “&lt;</a:t>
            </a:r>
            <a:r>
              <a:rPr lang="en-IN" sz="4000" dirty="0" err="1">
                <a:latin typeface="+mn-lt"/>
              </a:rPr>
              <a:t>YourUserName</a:t>
            </a:r>
            <a:r>
              <a:rPr lang="en-IN" sz="4000" dirty="0">
                <a:latin typeface="+mn-lt"/>
              </a:rPr>
              <a:t>&gt;”</a:t>
            </a:r>
          </a:p>
          <a:p>
            <a:r>
              <a:rPr lang="en-IN" sz="4000" b="1" dirty="0">
                <a:latin typeface="+mn-lt"/>
              </a:rPr>
              <a:t>	Press Enter</a:t>
            </a:r>
          </a:p>
          <a:p>
            <a:r>
              <a:rPr lang="en-IN" sz="4000" b="1" dirty="0">
                <a:latin typeface="+mn-lt"/>
              </a:rPr>
              <a:t>	</a:t>
            </a:r>
            <a:r>
              <a:rPr lang="en-IN" sz="4000" dirty="0">
                <a:latin typeface="+mn-lt"/>
              </a:rPr>
              <a:t>git config --global </a:t>
            </a:r>
            <a:r>
              <a:rPr lang="en-IN" sz="4000" dirty="0" err="1">
                <a:latin typeface="+mn-lt"/>
              </a:rPr>
              <a:t>user.mail</a:t>
            </a:r>
            <a:r>
              <a:rPr lang="en-IN" sz="4000" dirty="0">
                <a:latin typeface="+mn-lt"/>
              </a:rPr>
              <a:t> “&lt;</a:t>
            </a:r>
            <a:r>
              <a:rPr lang="en-IN" sz="4000" dirty="0" err="1">
                <a:latin typeface="+mn-lt"/>
              </a:rPr>
              <a:t>YouEmailID</a:t>
            </a:r>
            <a:r>
              <a:rPr lang="en-IN" sz="4000" dirty="0">
                <a:latin typeface="+mn-lt"/>
              </a:rPr>
              <a:t>&gt;”</a:t>
            </a:r>
          </a:p>
          <a:p>
            <a:r>
              <a:rPr lang="en-IN" sz="4000" b="1" dirty="0">
                <a:latin typeface="+mn-lt"/>
              </a:rPr>
              <a:t>	Press Enter</a:t>
            </a:r>
          </a:p>
          <a:p>
            <a:r>
              <a:rPr lang="en-IN" sz="4000" b="1" dirty="0">
                <a:latin typeface="+mn-lt"/>
              </a:rPr>
              <a:t>5. Open Git Bash in folder you want and initialize git (connecting git with folder) with command</a:t>
            </a:r>
          </a:p>
          <a:p>
            <a:r>
              <a:rPr lang="en-IN" sz="4000" b="1" dirty="0">
                <a:latin typeface="+mn-lt"/>
              </a:rPr>
              <a:t>	</a:t>
            </a:r>
            <a:r>
              <a:rPr lang="en-IN" sz="4000" dirty="0">
                <a:latin typeface="+mn-lt"/>
              </a:rPr>
              <a:t>git </a:t>
            </a:r>
            <a:r>
              <a:rPr lang="en-IN" sz="4000" dirty="0" err="1">
                <a:latin typeface="+mn-lt"/>
              </a:rPr>
              <a:t>init</a:t>
            </a:r>
            <a:endParaRPr lang="en-IN" sz="4000" dirty="0">
              <a:latin typeface="+mn-lt"/>
            </a:endParaRPr>
          </a:p>
          <a:p>
            <a:endParaRPr lang="en-IN" sz="4000" b="1" dirty="0">
              <a:latin typeface="+mn-lt"/>
            </a:endParaRPr>
          </a:p>
          <a:p>
            <a:r>
              <a:rPr lang="en-IN" sz="4000" b="1" dirty="0">
                <a:latin typeface="+mn-lt"/>
              </a:rPr>
              <a:t>Now you are ready to Code/Contribute ..</a:t>
            </a:r>
          </a:p>
        </p:txBody>
      </p:sp>
    </p:spTree>
    <p:extLst>
      <p:ext uri="{BB962C8B-B14F-4D97-AF65-F5344CB8AC3E}">
        <p14:creationId xmlns:p14="http://schemas.microsoft.com/office/powerpoint/2010/main" val="182365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E6C33B-5BDB-27C7-CF8F-6FDB1DA1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686" y="1022455"/>
            <a:ext cx="17335585" cy="2676709"/>
          </a:xfrm>
          <a:solidFill>
            <a:schemeClr val="bg1"/>
          </a:solidFill>
        </p:spPr>
        <p:txBody>
          <a:bodyPr/>
          <a:lstStyle/>
          <a:p>
            <a:r>
              <a:rPr lang="en-IN" sz="9600" dirty="0"/>
              <a:t>Understanding Git Commands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C0CB7B-0E86-7393-A122-23D927AC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866" y="3221182"/>
            <a:ext cx="11353226" cy="84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6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7CFC36-6B63-45B2-6969-97086D54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7818"/>
            <a:ext cx="24753455" cy="13923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E43F1-8F89-DE44-338B-A5A5CA65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24753455" cy="139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658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363</Words>
  <Application>Microsoft Office PowerPoint</Application>
  <PresentationFormat>Custom</PresentationFormat>
  <Paragraphs>58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Muli Regular Bold</vt:lpstr>
      <vt:lpstr>Source Sans Pro</vt:lpstr>
      <vt:lpstr>Google Sans</vt:lpstr>
      <vt:lpstr>Open Sans Light</vt:lpstr>
      <vt:lpstr>Helvetica Neue</vt:lpstr>
      <vt:lpstr>Calibri</vt:lpstr>
      <vt:lpstr>Wingdings</vt:lpstr>
      <vt:lpstr>Muli Bold Bold</vt:lpstr>
      <vt:lpstr>Century Gothic</vt:lpstr>
      <vt:lpstr>Book Antiqua</vt:lpstr>
      <vt:lpstr>Arial</vt:lpstr>
      <vt:lpstr>Arial Rounded MT Bold</vt:lpstr>
      <vt:lpstr>Roboto Mono</vt:lpstr>
      <vt:lpstr>Cambria Math</vt:lpstr>
      <vt:lpstr>Verdana</vt:lpstr>
      <vt:lpstr>Simple Light</vt:lpstr>
      <vt:lpstr>Office Theme</vt:lpstr>
      <vt:lpstr>Introduction to Git and GitHub</vt:lpstr>
      <vt:lpstr>PowerPoint Presentation</vt:lpstr>
      <vt:lpstr>PowerPoint Presentation</vt:lpstr>
      <vt:lpstr>WHAT IS Opensource??</vt:lpstr>
      <vt:lpstr>What is Version Control Systems(VCS)</vt:lpstr>
      <vt:lpstr>What is Git an GitHub ?</vt:lpstr>
      <vt:lpstr>PowerPoint Presentation</vt:lpstr>
      <vt:lpstr>Understanding Git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Kushwaha</dc:creator>
  <cp:lastModifiedBy>Aman Kushwaha</cp:lastModifiedBy>
  <cp:revision>6</cp:revision>
  <dcterms:modified xsi:type="dcterms:W3CDTF">2022-10-03T15:34:19Z</dcterms:modified>
</cp:coreProperties>
</file>